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00711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 b="def" i="def"/>
      <a:tcStyle>
        <a:tcBdr/>
        <a:fill>
          <a:solidFill>
            <a:srgbClr val="E6F6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" name="Shape 2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1pPr>
    <a:lvl2pPr indent="2286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2pPr>
    <a:lvl3pPr indent="4572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3pPr>
    <a:lvl4pPr indent="6858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4pPr>
    <a:lvl5pPr indent="9144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5pPr>
    <a:lvl6pPr indent="11430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6pPr>
    <a:lvl7pPr indent="13716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7pPr>
    <a:lvl8pPr indent="16002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8pPr>
    <a:lvl9pPr indent="18288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Text"/>
          <p:cNvSpPr txBox="1"/>
          <p:nvPr>
            <p:ph type="title"/>
          </p:nvPr>
        </p:nvSpPr>
        <p:spPr>
          <a:xfrm>
            <a:off x="755332" y="2347412"/>
            <a:ext cx="8560436" cy="161975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lnSpc>
                <a:spcPct val="100000"/>
              </a:lnSpc>
            </a:lvl1pPr>
          </a:lstStyle>
          <a:p>
            <a:pPr/>
            <a:r>
              <a:t>Title Text</a:t>
            </a:r>
          </a:p>
        </p:txBody>
      </p:sp>
      <p:sp>
        <p:nvSpPr>
          <p:cNvPr id="19" name="Body Level One…"/>
          <p:cNvSpPr txBox="1"/>
          <p:nvPr>
            <p:ph type="body" sz="quarter" idx="1"/>
          </p:nvPr>
        </p:nvSpPr>
        <p:spPr>
          <a:xfrm>
            <a:off x="1510665" y="4282016"/>
            <a:ext cx="7049770" cy="1931107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42900" indent="-342900">
              <a:lnSpc>
                <a:spcPct val="100000"/>
              </a:lnSpc>
              <a:spcBef>
                <a:spcPts val="700"/>
              </a:spcBef>
              <a:buSzPct val="100000"/>
              <a:buFont typeface="Times New Roman"/>
              <a:buChar char="»"/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SzPct val="100000"/>
              <a:buFont typeface="Times New Roman"/>
            </a:lvl2pPr>
            <a:lvl3pPr marL="1219200" indent="-304800">
              <a:lnSpc>
                <a:spcPct val="100000"/>
              </a:lnSpc>
              <a:spcBef>
                <a:spcPts val="700"/>
              </a:spcBef>
              <a:buSzPct val="100000"/>
              <a:buFont typeface="Times New Roman"/>
              <a:buChar char="•"/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SzPct val="100000"/>
              <a:buFont typeface="Times New Roman"/>
            </a:lvl4pPr>
            <a:lvl5pPr marL="2235200" indent="-406400">
              <a:lnSpc>
                <a:spcPct val="100000"/>
              </a:lnSpc>
              <a:spcBef>
                <a:spcPts val="700"/>
              </a:spcBef>
              <a:buSzPct val="100000"/>
              <a:buFont typeface="Times New Roman"/>
              <a:buChar char="»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503555" y="101453"/>
            <a:ext cx="9063990" cy="166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503555" y="1763183"/>
            <a:ext cx="9063990" cy="5793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4867698" y="6800556"/>
            <a:ext cx="2349924" cy="406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  <p:transition xmlns:p14="http://schemas.microsoft.com/office/powerpoint/2010/main" spd="med" advClick="1"/>
  <p:txStyles>
    <p:titleStyle>
      <a:lvl1pPr marL="0" marR="0" indent="0" algn="ctr" defTabSz="449262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0" algn="ctr" defTabSz="449262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0" algn="ctr" defTabSz="449262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0" algn="ctr" defTabSz="449262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0" algn="ctr" defTabSz="449262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457200" algn="ctr" defTabSz="449262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914400" algn="ctr" defTabSz="449262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1371600" algn="ctr" defTabSz="449262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1828800" algn="ctr" defTabSz="449262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9pPr>
    </p:titleStyle>
    <p:bodyStyle>
      <a:lvl1pPr marL="431800" marR="0" indent="-323850" algn="l" defTabSz="449262" rtl="0" latinLnBrk="0">
        <a:lnSpc>
          <a:spcPct val="95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Helvetica"/>
        <a:buChar char="●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1pPr>
      <a:lvl2pPr marL="904648" marR="0" indent="-328385" algn="l" defTabSz="449262" rtl="0" latinLnBrk="0">
        <a:lnSpc>
          <a:spcPct val="95000"/>
        </a:lnSpc>
        <a:spcBef>
          <a:spcPts val="1400"/>
        </a:spcBef>
        <a:spcAft>
          <a:spcPts val="0"/>
        </a:spcAft>
        <a:buClr>
          <a:srgbClr val="000000"/>
        </a:buClr>
        <a:buSzPct val="75000"/>
        <a:buFont typeface="Helvetica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2pPr>
      <a:lvl3pPr marL="1367366" marR="0" indent="-287866" algn="l" defTabSz="449262" rtl="0" latinLnBrk="0">
        <a:lnSpc>
          <a:spcPct val="95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Helvetica"/>
        <a:buChar char="●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3pPr>
      <a:lvl4pPr marL="1856739" marR="0" indent="-345439" algn="l" defTabSz="449262" rtl="0" latinLnBrk="0">
        <a:lnSpc>
          <a:spcPct val="95000"/>
        </a:lnSpc>
        <a:spcBef>
          <a:spcPts val="1400"/>
        </a:spcBef>
        <a:spcAft>
          <a:spcPts val="0"/>
        </a:spcAft>
        <a:buClr>
          <a:srgbClr val="000000"/>
        </a:buClr>
        <a:buSzPct val="75000"/>
        <a:buFont typeface="Helvetica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4pPr>
      <a:lvl5pPr marL="2326922" marR="0" indent="-383822" algn="l" defTabSz="449262" rtl="0" latinLnBrk="0">
        <a:lnSpc>
          <a:spcPct val="95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Helvetica"/>
        <a:buChar char="●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5pPr>
      <a:lvl6pPr marL="2784122" marR="0" indent="-383822" algn="l" defTabSz="449262" rtl="0" latinLnBrk="0">
        <a:lnSpc>
          <a:spcPct val="95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Helvetica"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6pPr>
      <a:lvl7pPr marL="3241322" marR="0" indent="-383822" algn="l" defTabSz="449262" rtl="0" latinLnBrk="0">
        <a:lnSpc>
          <a:spcPct val="95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Helvetica"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7pPr>
      <a:lvl8pPr marL="3698522" marR="0" indent="-383822" algn="l" defTabSz="449262" rtl="0" latinLnBrk="0">
        <a:lnSpc>
          <a:spcPct val="95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Helvetica"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8pPr>
      <a:lvl9pPr marL="4155722" marR="0" indent="-383822" algn="l" defTabSz="449262" rtl="0" latinLnBrk="0">
        <a:lnSpc>
          <a:spcPct val="95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Helvetica"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he Achievement Benefits of Standardized Testing(c)…"/>
          <p:cNvSpPr txBox="1"/>
          <p:nvPr/>
        </p:nvSpPr>
        <p:spPr>
          <a:xfrm>
            <a:off x="1840250" y="4246562"/>
            <a:ext cx="6314400" cy="2376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marL="531812" indent="-531812" algn="ctr" defTabSz="449262">
              <a:lnSpc>
                <a:spcPct val="95000"/>
              </a:lnSpc>
              <a:spcBef>
                <a:spcPts val="10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4000"/>
            </a:pPr>
            <a:r>
              <a:t>The Achievement Benefits of Standardized Testing</a:t>
            </a:r>
            <a:r>
              <a:rPr baseline="30000"/>
              <a:t>(c)</a:t>
            </a:r>
            <a:endParaRPr baseline="30000"/>
          </a:p>
          <a:p>
            <a:pPr marL="531812" indent="-531812" algn="ctr" defTabSz="449262">
              <a:lnSpc>
                <a:spcPct val="95000"/>
              </a:lnSpc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800"/>
            </a:pPr>
            <a:r>
              <a:t>Richard P. Phelps</a:t>
            </a:r>
          </a:p>
          <a:p>
            <a:pPr marL="531812" indent="-531812" algn="ctr" defTabSz="449262">
              <a:lnSpc>
                <a:spcPct val="95000"/>
              </a:lnSpc>
              <a:spcBef>
                <a:spcPts val="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/>
            </a:pPr>
          </a:p>
          <a:p>
            <a:pPr marL="531812" indent="-531812" defTabSz="449262">
              <a:lnSpc>
                <a:spcPct val="95000"/>
              </a:lnSpc>
              <a:spcBef>
                <a:spcPts val="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baseline="30000" sz="1000"/>
            </a:pPr>
          </a:p>
          <a:p>
            <a:pPr marL="531812" indent="-531812" defTabSz="449262">
              <a:lnSpc>
                <a:spcPct val="95000"/>
              </a:lnSpc>
              <a:spcBef>
                <a:spcPts val="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baseline="30000" sz="1000"/>
            </a:pPr>
            <a:r>
              <a:t>(c)</a:t>
            </a:r>
            <a:r>
              <a:rPr baseline="0"/>
              <a:t> 2003, by Richard P. Phelps</a:t>
            </a:r>
          </a:p>
        </p:txBody>
      </p:sp>
      <p:pic>
        <p:nvPicPr>
          <p:cNvPr id="3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65450" y="896937"/>
            <a:ext cx="4148138" cy="28924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More reasons why keyword searches are inadequate to the study of testing benefits"/>
          <p:cNvSpPr txBox="1"/>
          <p:nvPr>
            <p:ph type="title"/>
          </p:nvPr>
        </p:nvSpPr>
        <p:spPr>
          <a:xfrm>
            <a:off x="5651500" y="1820862"/>
            <a:ext cx="2519363" cy="1797051"/>
          </a:xfrm>
          <a:prstGeom prst="rect">
            <a:avLst/>
          </a:prstGeom>
        </p:spPr>
        <p:txBody>
          <a:bodyPr/>
          <a:lstStyle>
            <a:lvl1pPr algn="ctr">
              <a:tabLst>
                <a:tab pos="723900" algn="l"/>
                <a:tab pos="1447800" algn="l"/>
                <a:tab pos="2171700" algn="l"/>
              </a:tabLst>
              <a:defRPr b="1" sz="2400"/>
            </a:lvl1pPr>
          </a:lstStyle>
          <a:p>
            <a:pPr/>
            <a:r>
              <a:t>More reasons why keyword searches are inadequate to the study of testing benefits</a:t>
            </a:r>
          </a:p>
        </p:txBody>
      </p:sp>
      <p:sp>
        <p:nvSpPr>
          <p:cNvPr id="66" name="Many, if not most, studies finding testing benefits are not stored in any data bases – they are government program evaluations, proprietary studies conducted by testing firms, or research conducted by testing practitioners, who have little incentive to publish in the academic literature."/>
          <p:cNvSpPr txBox="1"/>
          <p:nvPr>
            <p:ph type="body" sz="half" idx="1"/>
          </p:nvPr>
        </p:nvSpPr>
        <p:spPr>
          <a:xfrm>
            <a:off x="719137" y="5102225"/>
            <a:ext cx="8609013" cy="1778000"/>
          </a:xfrm>
          <a:prstGeom prst="rect">
            <a:avLst/>
          </a:prstGeom>
        </p:spPr>
        <p:txBody>
          <a:bodyPr anchor="ctr"/>
          <a:lstStyle/>
          <a:p>
            <a:pPr lvl="1" marL="431800" indent="-215900">
              <a:lnSpc>
                <a:spcPct val="93000"/>
              </a:lnSpc>
              <a:spcBef>
                <a:spcPts val="0"/>
              </a:spcBef>
              <a:buSzPct val="45000"/>
              <a:buFont typeface="Helvetica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Many, if not most, studies finding testing benefits are not stored in any data bases – they are government program evaluations, proprietary studies conducted by testing firms, or research conducted by testing practitioners, who have little incentive to publish in the academic literature.</a:t>
            </a:r>
          </a:p>
        </p:txBody>
      </p:sp>
      <p:pic>
        <p:nvPicPr>
          <p:cNvPr id="6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0" y="950912"/>
            <a:ext cx="3662363" cy="3557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till more reasons why keyword searches are inadequate to the study of testing benefits"/>
          <p:cNvSpPr txBox="1"/>
          <p:nvPr>
            <p:ph type="title"/>
          </p:nvPr>
        </p:nvSpPr>
        <p:spPr>
          <a:xfrm>
            <a:off x="1481137" y="1204912"/>
            <a:ext cx="2560638" cy="2084388"/>
          </a:xfrm>
          <a:prstGeom prst="rect">
            <a:avLst/>
          </a:prstGeom>
        </p:spPr>
        <p:txBody>
          <a:bodyPr/>
          <a:lstStyle>
            <a:lvl1pPr algn="ctr">
              <a:tabLst>
                <a:tab pos="723900" algn="l"/>
                <a:tab pos="1447800" algn="l"/>
                <a:tab pos="2171700" algn="l"/>
              </a:tabLst>
              <a:defRPr b="1" sz="2400"/>
            </a:lvl1pPr>
          </a:lstStyle>
          <a:p>
            <a:pPr/>
            <a:r>
              <a:t>Still more reasons why keyword searches are inadequate to the study of testing benefits</a:t>
            </a:r>
          </a:p>
        </p:txBody>
      </p:sp>
      <p:sp>
        <p:nvSpPr>
          <p:cNvPr id="70" name="Some studies uncovering testing benefits also uncover testing drawbacks, and the overall result given in the summary focuses on the negative.…"/>
          <p:cNvSpPr txBox="1"/>
          <p:nvPr>
            <p:ph type="body" sz="half" idx="1"/>
          </p:nvPr>
        </p:nvSpPr>
        <p:spPr>
          <a:xfrm>
            <a:off x="741362" y="4354512"/>
            <a:ext cx="8609013" cy="2755901"/>
          </a:xfrm>
          <a:prstGeom prst="rect">
            <a:avLst/>
          </a:prstGeom>
        </p:spPr>
        <p:txBody>
          <a:bodyPr anchor="ctr"/>
          <a:lstStyle/>
          <a:p>
            <a:pPr lvl="1" marL="215900" indent="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800"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431800" indent="-215900">
              <a:lnSpc>
                <a:spcPct val="93000"/>
              </a:lnSpc>
              <a:spcBef>
                <a:spcPts val="0"/>
              </a:spcBef>
              <a:buSzPct val="45000"/>
              <a:buFont typeface="Helvetica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Some studies uncovering testing benefits also uncover testing drawbacks, and the overall result given in the summary focuses on the negative.</a:t>
            </a:r>
          </a:p>
          <a:p>
            <a:pPr lvl="1" marL="215900" indent="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431800" indent="-215900">
              <a:lnSpc>
                <a:spcPct val="93000"/>
              </a:lnSpc>
              <a:spcBef>
                <a:spcPts val="0"/>
              </a:spcBef>
              <a:buSzPct val="45000"/>
              <a:buFont typeface="Helvetica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Some studies conducted by education professors simply disregard the positive evidence in their summaries.</a:t>
            </a:r>
          </a:p>
          <a:p>
            <a:pPr lvl="1" marL="215900" indent="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431800" indent="-215900">
              <a:lnSpc>
                <a:spcPct val="93000"/>
              </a:lnSpc>
              <a:spcBef>
                <a:spcPts val="0"/>
              </a:spcBef>
              <a:buSzPct val="45000"/>
              <a:buFont typeface="Helvetica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Some studies are fraudulent (e.g., data were doctored)</a:t>
            </a:r>
          </a:p>
        </p:txBody>
      </p:sp>
      <p:pic>
        <p:nvPicPr>
          <p:cNvPr id="7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46637" y="889000"/>
            <a:ext cx="3217863" cy="30686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Methodologies used in testing achievement benefit studies"/>
          <p:cNvSpPr txBox="1"/>
          <p:nvPr>
            <p:ph type="title"/>
          </p:nvPr>
        </p:nvSpPr>
        <p:spPr>
          <a:xfrm>
            <a:off x="5545137" y="1189037"/>
            <a:ext cx="2455863" cy="1604963"/>
          </a:xfrm>
          <a:prstGeom prst="rect">
            <a:avLst/>
          </a:prstGeom>
        </p:spPr>
        <p:txBody>
          <a:bodyPr/>
          <a:lstStyle>
            <a:lvl1pPr algn="ctr">
              <a:tabLst>
                <a:tab pos="723900" algn="l"/>
                <a:tab pos="1447800" algn="l"/>
                <a:tab pos="2171700" algn="l"/>
              </a:tabLst>
              <a:defRPr b="1" sz="2400"/>
            </a:lvl1pPr>
          </a:lstStyle>
          <a:p>
            <a:pPr/>
            <a:r>
              <a:t>Methodologies used in testing achievement benefit studies</a:t>
            </a:r>
          </a:p>
        </p:txBody>
      </p:sp>
      <p:sp>
        <p:nvSpPr>
          <p:cNvPr id="74" name="Conceptual or analytical models…"/>
          <p:cNvSpPr txBox="1"/>
          <p:nvPr>
            <p:ph type="body" sz="half" idx="1"/>
          </p:nvPr>
        </p:nvSpPr>
        <p:spPr>
          <a:xfrm>
            <a:off x="1270000" y="3573462"/>
            <a:ext cx="7408863" cy="3398838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200">
                <a:latin typeface="Arial"/>
                <a:ea typeface="Arial"/>
                <a:cs typeface="Arial"/>
                <a:sym typeface="Arial"/>
              </a:defRPr>
            </a:pPr>
          </a:p>
          <a:p>
            <a:pPr lvl="4" marL="1079500" indent="-215900">
              <a:lnSpc>
                <a:spcPct val="93000"/>
              </a:lnSpc>
              <a:spcBef>
                <a:spcPts val="0"/>
              </a:spcBef>
              <a:buSzPct val="45000"/>
              <a:buFont typeface="Helvetica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Conceptual or analytical models</a:t>
            </a:r>
          </a:p>
          <a:p>
            <a:pPr lvl="4" marL="1079500" indent="-215900">
              <a:lnSpc>
                <a:spcPct val="93000"/>
              </a:lnSpc>
              <a:spcBef>
                <a:spcPts val="0"/>
              </a:spcBef>
              <a:buSzPct val="45000"/>
              <a:buFont typeface="Helvetica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Controlled experiments</a:t>
            </a:r>
          </a:p>
          <a:p>
            <a:pPr lvl="4" marL="1079500" indent="-215900">
              <a:lnSpc>
                <a:spcPct val="93000"/>
              </a:lnSpc>
              <a:spcBef>
                <a:spcPts val="0"/>
              </a:spcBef>
              <a:buSzPct val="45000"/>
              <a:buFont typeface="Helvetica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Quasi-experiments</a:t>
            </a:r>
          </a:p>
          <a:p>
            <a:pPr lvl="4" marL="1079500" indent="-215900">
              <a:lnSpc>
                <a:spcPct val="93000"/>
              </a:lnSpc>
              <a:spcBef>
                <a:spcPts val="0"/>
              </a:spcBef>
              <a:buSzPct val="45000"/>
              <a:buFont typeface="Helvetica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Multivariate analysis (manova, multiple regression)</a:t>
            </a:r>
          </a:p>
          <a:p>
            <a:pPr lvl="4" marL="1079500" indent="-215900">
              <a:lnSpc>
                <a:spcPct val="93000"/>
              </a:lnSpc>
              <a:spcBef>
                <a:spcPts val="0"/>
              </a:spcBef>
              <a:buSzPct val="45000"/>
              <a:buFont typeface="Helvetica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Interrupted time series with shadow measure</a:t>
            </a:r>
          </a:p>
          <a:p>
            <a:pPr lvl="4" marL="1079500" indent="-215900">
              <a:lnSpc>
                <a:spcPct val="93000"/>
              </a:lnSpc>
              <a:spcBef>
                <a:spcPts val="0"/>
              </a:spcBef>
              <a:buSzPct val="45000"/>
              <a:buFont typeface="Helvetica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Pre-post studies</a:t>
            </a:r>
          </a:p>
          <a:p>
            <a:pPr lvl="4" marL="1079500" indent="-215900">
              <a:lnSpc>
                <a:spcPct val="93000"/>
              </a:lnSpc>
              <a:spcBef>
                <a:spcPts val="0"/>
              </a:spcBef>
              <a:buSzPct val="45000"/>
              <a:buFont typeface="Helvetica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Program evaluations and surveys</a:t>
            </a:r>
          </a:p>
          <a:p>
            <a:pPr lvl="4" marL="1079500" indent="-215900">
              <a:lnSpc>
                <a:spcPct val="93000"/>
              </a:lnSpc>
              <a:spcBef>
                <a:spcPts val="0"/>
              </a:spcBef>
              <a:buSzPct val="45000"/>
              <a:buFont typeface="Helvetica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Case studies</a:t>
            </a:r>
          </a:p>
          <a:p>
            <a:pPr lvl="4" marL="1079500" indent="-215900">
              <a:lnSpc>
                <a:spcPct val="93000"/>
              </a:lnSpc>
              <a:spcBef>
                <a:spcPts val="0"/>
              </a:spcBef>
              <a:buSzPct val="45000"/>
              <a:buFont typeface="Helvetica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Benefit-cost studies</a:t>
            </a:r>
          </a:p>
        </p:txBody>
      </p:sp>
      <p:pic>
        <p:nvPicPr>
          <p:cNvPr id="75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2750" y="990600"/>
            <a:ext cx="2508250" cy="2079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or more, see:"/>
          <p:cNvSpPr txBox="1"/>
          <p:nvPr>
            <p:ph type="title"/>
          </p:nvPr>
        </p:nvSpPr>
        <p:spPr>
          <a:xfrm>
            <a:off x="1397000" y="2189162"/>
            <a:ext cx="1546225" cy="1116013"/>
          </a:xfrm>
          <a:prstGeom prst="rect">
            <a:avLst/>
          </a:prstGeom>
        </p:spPr>
        <p:txBody>
          <a:bodyPr/>
          <a:lstStyle>
            <a:lvl1pPr algn="ctr">
              <a:tabLst>
                <a:tab pos="723900" algn="l"/>
                <a:tab pos="1447800" algn="l"/>
              </a:tabLst>
              <a:defRPr b="1" sz="2600"/>
            </a:lvl1pPr>
          </a:lstStyle>
          <a:p>
            <a:pPr/>
            <a:r>
              <a:t>For more, see:</a:t>
            </a:r>
          </a:p>
        </p:txBody>
      </p:sp>
      <p:sp>
        <p:nvSpPr>
          <p:cNvPr id="78" name="Phelps, R.P., Ed. (2005). Defending standardized testing, Mahwah, N.J.: Lawrence Erlbaum. [ISBN: cloth: 0805849114, paper: 0805849122]"/>
          <p:cNvSpPr txBox="1"/>
          <p:nvPr>
            <p:ph type="body" sz="quarter" idx="1"/>
          </p:nvPr>
        </p:nvSpPr>
        <p:spPr>
          <a:xfrm>
            <a:off x="1671637" y="4805362"/>
            <a:ext cx="6223001" cy="1682751"/>
          </a:xfrm>
          <a:prstGeom prst="rect">
            <a:avLst/>
          </a:prstGeom>
        </p:spPr>
        <p:txBody>
          <a:bodyPr anchor="ctr"/>
          <a:lstStyle/>
          <a:p>
            <a:pPr marL="0" indent="0">
              <a:lnSpc>
                <a:spcPct val="95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/>
            </a:pPr>
            <a:r>
              <a:t>	</a:t>
            </a:r>
            <a:r>
              <a:t>Phelps, R.P., Ed. (2005). </a:t>
            </a:r>
            <a:r>
              <a:rPr i="1"/>
              <a:t>Defending standardized testing</a:t>
            </a:r>
            <a:r>
              <a:t>, Mahwah, N.J.: Lawrence Erlbaum. [ISBN: cloth: 0805849114, paper: 0805849122]</a:t>
            </a:r>
            <a:r>
              <a:t>	</a:t>
            </a:r>
          </a:p>
        </p:txBody>
      </p:sp>
      <p:pic>
        <p:nvPicPr>
          <p:cNvPr id="7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0" y="1016000"/>
            <a:ext cx="4551363" cy="33242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he achievement benefits of standardized testing: outline"/>
          <p:cNvSpPr txBox="1"/>
          <p:nvPr>
            <p:ph type="title"/>
          </p:nvPr>
        </p:nvSpPr>
        <p:spPr>
          <a:xfrm>
            <a:off x="1312862" y="1220787"/>
            <a:ext cx="2603501" cy="1487488"/>
          </a:xfrm>
          <a:prstGeom prst="rect">
            <a:avLst/>
          </a:prstGeom>
        </p:spPr>
        <p:txBody>
          <a:bodyPr/>
          <a:lstStyle>
            <a:lvl1pPr algn="ctr" defTabSz="435784">
              <a:tabLst>
                <a:tab pos="698500" algn="l"/>
                <a:tab pos="1397000" algn="l"/>
                <a:tab pos="2095500" algn="l"/>
              </a:tabLst>
              <a:defRPr b="1" sz="2522"/>
            </a:lvl1pPr>
          </a:lstStyle>
          <a:p>
            <a:pPr/>
            <a:r>
              <a:t>The achievement benefits of standardized testing: outline</a:t>
            </a:r>
          </a:p>
        </p:txBody>
      </p:sp>
      <p:sp>
        <p:nvSpPr>
          <p:cNvPr id="33" name="Main benefits…"/>
          <p:cNvSpPr txBox="1"/>
          <p:nvPr>
            <p:ph type="body" sz="half" idx="1"/>
          </p:nvPr>
        </p:nvSpPr>
        <p:spPr>
          <a:xfrm>
            <a:off x="762000" y="3619500"/>
            <a:ext cx="8609013" cy="3048000"/>
          </a:xfrm>
          <a:prstGeom prst="rect">
            <a:avLst/>
          </a:prstGeom>
        </p:spPr>
        <p:txBody>
          <a:bodyPr anchor="ctr"/>
          <a:lstStyle/>
          <a:p>
            <a:pPr lvl="2" marL="647700" indent="-215900">
              <a:lnSpc>
                <a:spcPct val="93000"/>
              </a:lnSpc>
              <a:spcBef>
                <a:spcPts val="0"/>
              </a:spcBef>
              <a:buFontTx/>
              <a:buAutoNum type="arabicParenR" startAt="1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 Main benefits</a:t>
            </a:r>
          </a:p>
          <a:p>
            <a:pPr lvl="2" marL="647700" indent="-215900">
              <a:lnSpc>
                <a:spcPct val="93000"/>
              </a:lnSpc>
              <a:spcBef>
                <a:spcPts val="0"/>
              </a:spcBef>
              <a:buFontTx/>
              <a:buAutoNum type="arabicParenR" startAt="1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 Why tests?</a:t>
            </a:r>
          </a:p>
          <a:p>
            <a:pPr lvl="2" marL="647700" indent="-215900">
              <a:lnSpc>
                <a:spcPct val="93000"/>
              </a:lnSpc>
              <a:spcBef>
                <a:spcPts val="0"/>
              </a:spcBef>
              <a:buFontTx/>
              <a:buAutoNum type="arabicParenR" startAt="1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 Why </a:t>
            </a:r>
            <a:r>
              <a:rPr i="1"/>
              <a:t>high-stakes</a:t>
            </a:r>
            <a:r>
              <a:t> tests?</a:t>
            </a:r>
          </a:p>
          <a:p>
            <a:pPr lvl="2" marL="647700" indent="-215900">
              <a:lnSpc>
                <a:spcPct val="93000"/>
              </a:lnSpc>
              <a:spcBef>
                <a:spcPts val="0"/>
              </a:spcBef>
              <a:buFontTx/>
              <a:buAutoNum type="arabicParenR" startAt="1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 The lost world of testing achievement benefit research</a:t>
            </a:r>
          </a:p>
          <a:p>
            <a:pPr lvl="2" marL="647700" indent="-215900">
              <a:lnSpc>
                <a:spcPct val="93000"/>
              </a:lnSpc>
              <a:spcBef>
                <a:spcPts val="0"/>
              </a:spcBef>
              <a:buFontTx/>
              <a:buAutoNum type="arabicParenR" startAt="1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 The lost art of literature searching</a:t>
            </a:r>
          </a:p>
          <a:p>
            <a:pPr lvl="2" marL="647700" indent="-215900">
              <a:lnSpc>
                <a:spcPct val="93000"/>
              </a:lnSpc>
              <a:spcBef>
                <a:spcPts val="0"/>
              </a:spcBef>
              <a:buFontTx/>
              <a:buAutoNum type="arabicParenR" startAt="1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 Why a keyword search is inadequate to this (and most) topics</a:t>
            </a:r>
          </a:p>
          <a:p>
            <a:pPr lvl="2" marL="647700" indent="-215900">
              <a:lnSpc>
                <a:spcPct val="93000"/>
              </a:lnSpc>
              <a:spcBef>
                <a:spcPts val="0"/>
              </a:spcBef>
              <a:buFontTx/>
              <a:buAutoNum type="arabicParenR" startAt="1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 Methodologies used in studies of testing achievement benefits</a:t>
            </a:r>
          </a:p>
          <a:p>
            <a:pPr lvl="2" marL="647700" indent="-215900">
              <a:lnSpc>
                <a:spcPct val="93000"/>
              </a:lnSpc>
              <a:spcBef>
                <a:spcPts val="0"/>
              </a:spcBef>
              <a:buFontTx/>
              <a:buAutoNum type="arabicParenR" startAt="1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 Check back later for updates</a:t>
            </a:r>
          </a:p>
        </p:txBody>
      </p:sp>
      <p:pic>
        <p:nvPicPr>
          <p:cNvPr id="3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91137" y="947737"/>
            <a:ext cx="2560638" cy="32654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Main types of benefits associated with standardized testing"/>
          <p:cNvSpPr txBox="1"/>
          <p:nvPr>
            <p:ph type="title"/>
          </p:nvPr>
        </p:nvSpPr>
        <p:spPr>
          <a:xfrm>
            <a:off x="6434137" y="1050925"/>
            <a:ext cx="2159001" cy="2166938"/>
          </a:xfrm>
          <a:prstGeom prst="rect">
            <a:avLst/>
          </a:prstGeom>
        </p:spPr>
        <p:txBody>
          <a:bodyPr/>
          <a:lstStyle>
            <a:lvl1pPr algn="ctr">
              <a:tabLst>
                <a:tab pos="723900" algn="l"/>
                <a:tab pos="1447800" algn="l"/>
              </a:tabLst>
              <a:defRPr b="1" sz="2400"/>
            </a:lvl1pPr>
          </a:lstStyle>
          <a:p>
            <a:pPr/>
            <a:r>
              <a:t>Main types of benefits associated with standardized testing</a:t>
            </a:r>
          </a:p>
        </p:txBody>
      </p:sp>
      <p:sp>
        <p:nvSpPr>
          <p:cNvPr id="37" name="(1)  Information:…"/>
          <p:cNvSpPr txBox="1"/>
          <p:nvPr>
            <p:ph type="body" sz="half" idx="1"/>
          </p:nvPr>
        </p:nvSpPr>
        <p:spPr>
          <a:xfrm>
            <a:off x="741362" y="4103687"/>
            <a:ext cx="8609013" cy="2841626"/>
          </a:xfrm>
          <a:prstGeom prst="rect">
            <a:avLst/>
          </a:prstGeom>
        </p:spPr>
        <p:txBody>
          <a:bodyPr anchor="ctr"/>
          <a:lstStyle/>
          <a:p>
            <a:pPr marL="0" indent="0">
              <a:lnSpc>
                <a:spcPct val="95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200"/>
            </a:pPr>
            <a:r>
              <a:t> 	</a:t>
            </a:r>
            <a:r>
              <a:rPr b="1"/>
              <a:t>(1)  Information:</a:t>
            </a:r>
            <a:endParaRPr b="1"/>
          </a:p>
          <a:p>
            <a:pPr lvl="2" marL="215900" indent="215900">
              <a:lnSpc>
                <a:spcPct val="95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200"/>
            </a:pPr>
          </a:p>
          <a:p>
            <a:pPr lvl="4" marL="1079500" indent="-215900">
              <a:lnSpc>
                <a:spcPct val="93000"/>
              </a:lnSpc>
              <a:spcBef>
                <a:spcPts val="0"/>
              </a:spcBef>
              <a:buSzPct val="45000"/>
              <a:buFont typeface="Helvetica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information is used for </a:t>
            </a:r>
            <a:r>
              <a:rPr i="1"/>
              <a:t>diagnosis (of students, teachers, schools)</a:t>
            </a:r>
            <a:endParaRPr i="1"/>
          </a:p>
          <a:p>
            <a:pPr lvl="4" marL="1079500" indent="-215900">
              <a:lnSpc>
                <a:spcPct val="93000"/>
              </a:lnSpc>
              <a:spcBef>
                <a:spcPts val="0"/>
              </a:spcBef>
              <a:buSzPct val="45000"/>
              <a:buFont typeface="Helvetica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i="1" sz="2200">
                <a:latin typeface="Arial"/>
                <a:ea typeface="Arial"/>
                <a:cs typeface="Arial"/>
                <a:sym typeface="Arial"/>
              </a:defRPr>
            </a:pPr>
            <a:r>
              <a:t>information is used for alignment (of standards, instruction, across schools or districts, </a:t>
            </a:r>
          </a:p>
          <a:p>
            <a:pPr lvl="4" marL="1079500" indent="-215900">
              <a:lnSpc>
                <a:spcPct val="93000"/>
              </a:lnSpc>
              <a:spcBef>
                <a:spcPts val="0"/>
              </a:spcBef>
              <a:buSzPct val="45000"/>
              <a:buFont typeface="Helvetica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i="1" sz="2200">
                <a:latin typeface="Arial"/>
                <a:ea typeface="Arial"/>
                <a:cs typeface="Arial"/>
                <a:sym typeface="Arial"/>
              </a:defRPr>
            </a:pPr>
            <a:r>
              <a:t>“what is tested is what is taught” focuses student and teacher efforts on what counts</a:t>
            </a:r>
          </a:p>
        </p:txBody>
      </p:sp>
      <p:pic>
        <p:nvPicPr>
          <p:cNvPr id="3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3362" y="973137"/>
            <a:ext cx="3873501" cy="23717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Main types of benefits associated with standardized testing"/>
          <p:cNvSpPr txBox="1"/>
          <p:nvPr>
            <p:ph type="title"/>
          </p:nvPr>
        </p:nvSpPr>
        <p:spPr>
          <a:xfrm>
            <a:off x="1587500" y="1368425"/>
            <a:ext cx="2541588" cy="1574800"/>
          </a:xfrm>
          <a:prstGeom prst="rect">
            <a:avLst/>
          </a:prstGeom>
        </p:spPr>
        <p:txBody>
          <a:bodyPr/>
          <a:lstStyle>
            <a:lvl1pPr algn="ctr">
              <a:tabLst>
                <a:tab pos="723900" algn="l"/>
                <a:tab pos="1447800" algn="l"/>
                <a:tab pos="2171700" algn="l"/>
              </a:tabLst>
              <a:defRPr b="1" sz="2400"/>
            </a:lvl1pPr>
          </a:lstStyle>
          <a:p>
            <a:pPr/>
            <a:r>
              <a:t>Main types of benefits associated with standardized testing</a:t>
            </a:r>
          </a:p>
        </p:txBody>
      </p:sp>
      <p:sp>
        <p:nvSpPr>
          <p:cNvPr id="41" name="(2)  Motivation:…"/>
          <p:cNvSpPr txBox="1"/>
          <p:nvPr>
            <p:ph type="body" sz="half" idx="1"/>
          </p:nvPr>
        </p:nvSpPr>
        <p:spPr>
          <a:xfrm>
            <a:off x="741362" y="3902075"/>
            <a:ext cx="8609013" cy="2844800"/>
          </a:xfrm>
          <a:prstGeom prst="rect">
            <a:avLst/>
          </a:prstGeom>
        </p:spPr>
        <p:txBody>
          <a:bodyPr anchor="ctr"/>
          <a:lstStyle/>
          <a:p>
            <a:pPr marL="0" indent="0">
              <a:lnSpc>
                <a:spcPct val="95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200"/>
            </a:pPr>
            <a:r>
              <a:t> 	</a:t>
            </a:r>
            <a:r>
              <a:rPr b="1"/>
              <a:t>(2)  Motivation:</a:t>
            </a:r>
            <a:endParaRPr b="1"/>
          </a:p>
          <a:p>
            <a:pPr marL="0" indent="0">
              <a:lnSpc>
                <a:spcPct val="95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200"/>
            </a:pPr>
          </a:p>
          <a:p>
            <a:pPr lvl="4" marL="1079500" indent="-215900">
              <a:lnSpc>
                <a:spcPct val="93000"/>
              </a:lnSpc>
              <a:spcBef>
                <a:spcPts val="0"/>
              </a:spcBef>
              <a:buSzPct val="45000"/>
              <a:buFont typeface="Helvetica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students, teachers, schools are motivated to demonstrate their competence (to themselves and to others)</a:t>
            </a:r>
          </a:p>
          <a:p>
            <a:pPr lvl="4" marL="1079500" indent="-215900">
              <a:lnSpc>
                <a:spcPct val="93000"/>
              </a:lnSpc>
              <a:spcBef>
                <a:spcPts val="0"/>
              </a:spcBef>
              <a:buSzPct val="45000"/>
              <a:buFont typeface="Helvetica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they are motivated to </a:t>
            </a:r>
            <a:r>
              <a:rPr i="1"/>
              <a:t>know</a:t>
            </a:r>
            <a:r>
              <a:t> more, now that they know where to concentrate their efforts</a:t>
            </a:r>
          </a:p>
          <a:p>
            <a:pPr lvl="4" marL="1079500" indent="-215900">
              <a:lnSpc>
                <a:spcPct val="93000"/>
              </a:lnSpc>
              <a:spcBef>
                <a:spcPts val="0"/>
              </a:spcBef>
              <a:buSzPct val="45000"/>
              <a:buFont typeface="Helvetica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they may be motivated by positive or negative consequences tied to their performance (e.g., promotion or retention, pay raise)</a:t>
            </a:r>
            <a:r>
              <a:rPr>
                <a:latin typeface="+mn-lt"/>
                <a:ea typeface="+mn-ea"/>
                <a:cs typeface="+mn-cs"/>
                <a:sym typeface="Times New Roman"/>
              </a:rPr>
              <a:t> </a:t>
            </a:r>
          </a:p>
        </p:txBody>
      </p:sp>
      <p:pic>
        <p:nvPicPr>
          <p:cNvPr id="42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7500" y="825500"/>
            <a:ext cx="2836863" cy="2730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Why tests?"/>
          <p:cNvSpPr txBox="1"/>
          <p:nvPr>
            <p:ph type="title"/>
          </p:nvPr>
        </p:nvSpPr>
        <p:spPr>
          <a:xfrm>
            <a:off x="4106862" y="1503362"/>
            <a:ext cx="1714501" cy="614363"/>
          </a:xfrm>
          <a:prstGeom prst="rect">
            <a:avLst/>
          </a:prstGeom>
        </p:spPr>
        <p:txBody>
          <a:bodyPr/>
          <a:lstStyle>
            <a:lvl1pPr algn="ctr">
              <a:tabLst>
                <a:tab pos="723900" algn="l"/>
                <a:tab pos="1447800" algn="l"/>
              </a:tabLst>
              <a:defRPr b="1" sz="2400"/>
            </a:lvl1pPr>
          </a:lstStyle>
          <a:p>
            <a:pPr/>
            <a:r>
              <a:t>Why tests?</a:t>
            </a:r>
          </a:p>
        </p:txBody>
      </p:sp>
      <p:sp>
        <p:nvSpPr>
          <p:cNvPr id="45" name="Students tend to study more, and learn more, when it is:…"/>
          <p:cNvSpPr txBox="1"/>
          <p:nvPr>
            <p:ph type="body" idx="1"/>
          </p:nvPr>
        </p:nvSpPr>
        <p:spPr>
          <a:xfrm>
            <a:off x="741362" y="3303587"/>
            <a:ext cx="8609013" cy="3803651"/>
          </a:xfrm>
          <a:prstGeom prst="rect">
            <a:avLst/>
          </a:prstGeom>
        </p:spPr>
        <p:txBody>
          <a:bodyPr anchor="ctr"/>
          <a:lstStyle/>
          <a:p>
            <a:pPr lvl="1" marL="431800" indent="-215900">
              <a:lnSpc>
                <a:spcPct val="93000"/>
              </a:lnSpc>
              <a:spcBef>
                <a:spcPts val="0"/>
              </a:spcBef>
              <a:buSzPct val="45000"/>
              <a:buFont typeface="Helvetica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Students tend to study more, and learn more, when it is:</a:t>
            </a:r>
          </a:p>
          <a:p>
            <a:pPr marL="0" indent="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800">
                <a:latin typeface="Arial"/>
                <a:ea typeface="Arial"/>
                <a:cs typeface="Arial"/>
                <a:sym typeface="Arial"/>
              </a:defRPr>
            </a:pPr>
          </a:p>
          <a:p>
            <a:pPr lvl="2" marL="647700" indent="-215900">
              <a:lnSpc>
                <a:spcPct val="93000"/>
              </a:lnSpc>
              <a:spcBef>
                <a:spcPts val="0"/>
              </a:spcBef>
              <a:buSzPct val="45000"/>
              <a:buFont typeface="Helvetica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not known in advance exactly what will be tested</a:t>
            </a:r>
          </a:p>
          <a:p>
            <a:pPr marL="0" indent="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800">
                <a:latin typeface="Arial"/>
                <a:ea typeface="Arial"/>
                <a:cs typeface="Arial"/>
                <a:sym typeface="Arial"/>
              </a:defRPr>
            </a:pPr>
          </a:p>
          <a:p>
            <a:pPr lvl="4" marL="1079500" indent="-215900">
              <a:lnSpc>
                <a:spcPct val="93000"/>
              </a:lnSpc>
              <a:spcBef>
                <a:spcPts val="0"/>
              </a:spcBef>
              <a:buSzPct val="45000"/>
              <a:buFont typeface="Helvetica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(e.g.) Experiment comparing gains of students with “take-home tests” to those with  “in class tests” --  the latter learned substantially more.</a:t>
            </a:r>
          </a:p>
          <a:p>
            <a:pPr marL="0" indent="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800">
                <a:latin typeface="Arial"/>
                <a:ea typeface="Arial"/>
                <a:cs typeface="Arial"/>
                <a:sym typeface="Arial"/>
              </a:defRPr>
            </a:pPr>
          </a:p>
          <a:p>
            <a:pPr lvl="2" marL="647700" indent="-215900">
              <a:lnSpc>
                <a:spcPct val="93000"/>
              </a:lnSpc>
              <a:spcBef>
                <a:spcPts val="0"/>
              </a:spcBef>
              <a:buSzPct val="45000"/>
              <a:buFont typeface="Helvetica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when there is reinforcement of material already studied</a:t>
            </a:r>
          </a:p>
          <a:p>
            <a:pPr marL="0" indent="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800">
                <a:latin typeface="Arial"/>
                <a:ea typeface="Arial"/>
                <a:cs typeface="Arial"/>
                <a:sym typeface="Arial"/>
              </a:defRPr>
            </a:pPr>
          </a:p>
          <a:p>
            <a:pPr lvl="3" marL="863600" indent="-215900">
              <a:lnSpc>
                <a:spcPct val="93000"/>
              </a:lnSpc>
              <a:spcBef>
                <a:spcPts val="0"/>
              </a:spcBef>
              <a:buSzPct val="45000"/>
              <a:buFont typeface="Helvetica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Mastery learning experiments of 1960s—1980s:  </a:t>
            </a:r>
          </a:p>
          <a:p>
            <a:pPr lvl="3" marL="215900" indent="4318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800">
                <a:latin typeface="Arial"/>
                <a:ea typeface="Arial"/>
                <a:cs typeface="Arial"/>
                <a:sym typeface="Arial"/>
              </a:defRPr>
            </a:pPr>
          </a:p>
          <a:p>
            <a:pPr lvl="4" marL="1079500" indent="-215900">
              <a:lnSpc>
                <a:spcPct val="93000"/>
              </a:lnSpc>
              <a:spcBef>
                <a:spcPts val="0"/>
              </a:spcBef>
              <a:buSzPct val="45000"/>
              <a:buFont typeface="Helvetica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Students learn more when asked to recall what they have learned. </a:t>
            </a:r>
          </a:p>
          <a:p>
            <a:pPr lvl="4" marL="1079500" indent="-215900">
              <a:lnSpc>
                <a:spcPct val="93000"/>
              </a:lnSpc>
              <a:spcBef>
                <a:spcPts val="0"/>
              </a:spcBef>
              <a:buSzPct val="45000"/>
              <a:buFont typeface="Helvetica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Up to a point, the more students are made to actively process information, and describe it to others, the better they learn.</a:t>
            </a:r>
          </a:p>
        </p:txBody>
      </p:sp>
      <p:pic>
        <p:nvPicPr>
          <p:cNvPr id="4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92862" y="719137"/>
            <a:ext cx="2117726" cy="2181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0000" y="762000"/>
            <a:ext cx="2308225" cy="2095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Why high-stakes tests?"/>
          <p:cNvSpPr txBox="1"/>
          <p:nvPr>
            <p:ph type="title"/>
          </p:nvPr>
        </p:nvSpPr>
        <p:spPr>
          <a:xfrm>
            <a:off x="5989637" y="1960562"/>
            <a:ext cx="1587501" cy="1263651"/>
          </a:xfrm>
          <a:prstGeom prst="rect">
            <a:avLst/>
          </a:prstGeom>
        </p:spPr>
        <p:txBody>
          <a:bodyPr/>
          <a:lstStyle/>
          <a:p>
            <a:pPr algn="ctr">
              <a:tabLst>
                <a:tab pos="723900" algn="l"/>
                <a:tab pos="1447800" algn="l"/>
              </a:tabLst>
              <a:defRPr b="1" sz="2400"/>
            </a:pPr>
            <a:r>
              <a:t>Why</a:t>
            </a:r>
            <a:r>
              <a:rPr i="1"/>
              <a:t> high-stakes</a:t>
            </a:r>
            <a:r>
              <a:t> tests?</a:t>
            </a:r>
          </a:p>
        </p:txBody>
      </p:sp>
      <p:sp>
        <p:nvSpPr>
          <p:cNvPr id="50" name="Most of us respond to both intrinsic and extrinsic motivators and the proportion varies from individual to individual.  High-stakes tests provide both forms of inducement.…"/>
          <p:cNvSpPr txBox="1"/>
          <p:nvPr>
            <p:ph type="body" sz="half" idx="1"/>
          </p:nvPr>
        </p:nvSpPr>
        <p:spPr>
          <a:xfrm>
            <a:off x="868362" y="4699000"/>
            <a:ext cx="7958138" cy="2095500"/>
          </a:xfrm>
          <a:prstGeom prst="rect">
            <a:avLst/>
          </a:prstGeom>
        </p:spPr>
        <p:txBody>
          <a:bodyPr anchor="ctr"/>
          <a:lstStyle/>
          <a:p>
            <a:pPr lvl="1" marL="431800" indent="-215900">
              <a:lnSpc>
                <a:spcPct val="93000"/>
              </a:lnSpc>
              <a:spcBef>
                <a:spcPts val="0"/>
              </a:spcBef>
              <a:buSzPct val="45000"/>
              <a:buFont typeface="Helvetica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Most of us respond to both intrinsic and extrinsic motivators and the proportion varies from individual to individual.  High-stakes tests provide both forms of inducement.</a:t>
            </a:r>
          </a:p>
          <a:p>
            <a:pPr marL="0" indent="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200"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431800" indent="-215900">
              <a:lnSpc>
                <a:spcPct val="93000"/>
              </a:lnSpc>
              <a:spcBef>
                <a:spcPts val="0"/>
              </a:spcBef>
              <a:buSzPct val="45000"/>
              <a:buFont typeface="Helvetica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The “Lake Wobegon Effect” occurred with “no stakes,” “internal” tests.  Too many local educators manipulated</a:t>
            </a:r>
            <a:r>
              <a:rPr sz="1800"/>
              <a:t> </a:t>
            </a:r>
            <a:r>
              <a:rPr sz="1800">
                <a:latin typeface="+mn-lt"/>
                <a:ea typeface="+mn-ea"/>
                <a:cs typeface="+mn-cs"/>
                <a:sym typeface="Times New Roman"/>
              </a:rPr>
              <a:t>  </a:t>
            </a:r>
          </a:p>
        </p:txBody>
      </p:sp>
      <p:pic>
        <p:nvPicPr>
          <p:cNvPr id="5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1637" y="931862"/>
            <a:ext cx="3197226" cy="2984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he lost world of testing achievement benefit research"/>
          <p:cNvSpPr txBox="1"/>
          <p:nvPr>
            <p:ph type="title"/>
          </p:nvPr>
        </p:nvSpPr>
        <p:spPr>
          <a:xfrm>
            <a:off x="1397000" y="1773237"/>
            <a:ext cx="2179638" cy="1390651"/>
          </a:xfrm>
          <a:prstGeom prst="rect">
            <a:avLst/>
          </a:prstGeom>
        </p:spPr>
        <p:txBody>
          <a:bodyPr/>
          <a:lstStyle>
            <a:lvl1pPr algn="ctr">
              <a:tabLst>
                <a:tab pos="723900" algn="l"/>
                <a:tab pos="1447800" algn="l"/>
                <a:tab pos="2171700" algn="l"/>
              </a:tabLst>
              <a:defRPr b="1" sz="2400"/>
            </a:lvl1pPr>
          </a:lstStyle>
          <a:p>
            <a:pPr/>
            <a:r>
              <a:t>The lost world of testing achievement benefit research</a:t>
            </a:r>
          </a:p>
        </p:txBody>
      </p:sp>
      <p:sp>
        <p:nvSpPr>
          <p:cNvPr id="54" name="Repetitive, insistent claims by testing opponents (e.g., CRESST, FairTest)…"/>
          <p:cNvSpPr txBox="1"/>
          <p:nvPr>
            <p:ph type="body" sz="half" idx="1"/>
          </p:nvPr>
        </p:nvSpPr>
        <p:spPr>
          <a:xfrm>
            <a:off x="698500" y="4332287"/>
            <a:ext cx="8234363" cy="2511426"/>
          </a:xfrm>
          <a:prstGeom prst="rect">
            <a:avLst/>
          </a:prstGeom>
        </p:spPr>
        <p:txBody>
          <a:bodyPr anchor="ctr"/>
          <a:lstStyle/>
          <a:p>
            <a:pPr lvl="1" marL="431800" indent="-215900">
              <a:lnSpc>
                <a:spcPct val="93000"/>
              </a:lnSpc>
              <a:spcBef>
                <a:spcPts val="0"/>
              </a:spcBef>
              <a:buSzPct val="45000"/>
              <a:buFont typeface="Helvetica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Repetitive, insistent claims by testing opponents (e.g., CRESST, FairTest)</a:t>
            </a:r>
          </a:p>
          <a:p>
            <a:pPr lvl="2" marL="215900" indent="2159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200"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431800" indent="-215900">
              <a:lnSpc>
                <a:spcPct val="93000"/>
              </a:lnSpc>
              <a:spcBef>
                <a:spcPts val="0"/>
              </a:spcBef>
              <a:buSzPct val="45000"/>
              <a:buFont typeface="Helvetica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Even some folks who could not be labeled as testing opponents (e.g., Bill Mehrens, Greg Cizek) claim no evidence</a:t>
            </a:r>
          </a:p>
          <a:p>
            <a:pPr lvl="2" marL="215900" indent="21590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200"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431800" indent="-215900">
              <a:lnSpc>
                <a:spcPct val="93000"/>
              </a:lnSpc>
              <a:spcBef>
                <a:spcPts val="0"/>
              </a:spcBef>
              <a:buSzPct val="45000"/>
              <a:buFont typeface="Helvetica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Even the Bush Administration's advisors on education research have claimed no evidence</a:t>
            </a:r>
          </a:p>
        </p:txBody>
      </p:sp>
      <p:pic>
        <p:nvPicPr>
          <p:cNvPr id="5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92637" y="854075"/>
            <a:ext cx="3429001" cy="30416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he lost art of literature searching"/>
          <p:cNvSpPr txBox="1"/>
          <p:nvPr>
            <p:ph type="title"/>
          </p:nvPr>
        </p:nvSpPr>
        <p:spPr>
          <a:xfrm>
            <a:off x="6497637" y="1282700"/>
            <a:ext cx="1565276" cy="1658938"/>
          </a:xfrm>
          <a:prstGeom prst="rect">
            <a:avLst/>
          </a:prstGeom>
        </p:spPr>
        <p:txBody>
          <a:bodyPr/>
          <a:lstStyle>
            <a:lvl1pPr algn="ctr">
              <a:tabLst>
                <a:tab pos="723900" algn="l"/>
                <a:tab pos="1447800" algn="l"/>
              </a:tabLst>
              <a:defRPr b="1" sz="2400"/>
            </a:lvl1pPr>
          </a:lstStyle>
          <a:p>
            <a:pPr/>
            <a:r>
              <a:t>The lost art of literature searching</a:t>
            </a:r>
          </a:p>
        </p:txBody>
      </p:sp>
      <p:sp>
        <p:nvSpPr>
          <p:cNvPr id="58" name="A computer search is a “black box” providing a false sense of security…"/>
          <p:cNvSpPr txBox="1"/>
          <p:nvPr>
            <p:ph type="body" sz="half" idx="1"/>
          </p:nvPr>
        </p:nvSpPr>
        <p:spPr>
          <a:xfrm>
            <a:off x="741362" y="3832225"/>
            <a:ext cx="8609013" cy="3259138"/>
          </a:xfrm>
          <a:prstGeom prst="rect">
            <a:avLst/>
          </a:prstGeom>
        </p:spPr>
        <p:txBody>
          <a:bodyPr anchor="ctr"/>
          <a:lstStyle/>
          <a:p>
            <a:pPr lvl="1" marL="431800" indent="-215900">
              <a:lnSpc>
                <a:spcPct val="93000"/>
              </a:lnSpc>
              <a:spcBef>
                <a:spcPts val="0"/>
              </a:spcBef>
              <a:buSzPct val="45000"/>
              <a:buFont typeface="Helvetica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A computer search is a “black box” providing a false sense of security </a:t>
            </a:r>
          </a:p>
          <a:p>
            <a:pPr lvl="1" marL="215900" indent="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200"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431800" indent="-215900">
              <a:lnSpc>
                <a:spcPct val="93000"/>
              </a:lnSpc>
              <a:spcBef>
                <a:spcPts val="0"/>
              </a:spcBef>
              <a:buSzPct val="45000"/>
              <a:buFont typeface="Helvetica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Computer keyword searches have made researchers lazy and myopic.</a:t>
            </a:r>
          </a:p>
          <a:p>
            <a:pPr lvl="1" marL="215900" indent="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200"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431800" indent="-215900">
              <a:lnSpc>
                <a:spcPct val="93000"/>
              </a:lnSpc>
              <a:spcBef>
                <a:spcPts val="0"/>
              </a:spcBef>
              <a:buSzPct val="45000"/>
              <a:buFont typeface="Helvetica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Computer searches not adequate for finding most of the literature on a topic, much less a representative sample of it.</a:t>
            </a:r>
          </a:p>
          <a:p>
            <a:pPr lvl="1" marL="215900" indent="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200"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431800" indent="-215900">
              <a:lnSpc>
                <a:spcPct val="93000"/>
              </a:lnSpc>
              <a:spcBef>
                <a:spcPts val="0"/>
              </a:spcBef>
              <a:buSzPct val="45000"/>
              <a:buFont typeface="Helvetica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Relying on a computer search alone introduces bias to a study.</a:t>
            </a:r>
            <a:r>
              <a:rPr>
                <a:latin typeface="+mn-lt"/>
                <a:ea typeface="+mn-ea"/>
                <a:cs typeface="+mn-cs"/>
                <a:sym typeface="Times New Roman"/>
              </a:rPr>
              <a:t> </a:t>
            </a:r>
          </a:p>
        </p:txBody>
      </p:sp>
      <p:pic>
        <p:nvPicPr>
          <p:cNvPr id="59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3862" y="868362"/>
            <a:ext cx="3492501" cy="2349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Why keyword searches are inadequate to the study of testing benefits"/>
          <p:cNvSpPr txBox="1"/>
          <p:nvPr>
            <p:ph type="title"/>
          </p:nvPr>
        </p:nvSpPr>
        <p:spPr>
          <a:xfrm>
            <a:off x="1397000" y="1620837"/>
            <a:ext cx="2562225" cy="1738313"/>
          </a:xfrm>
          <a:prstGeom prst="rect">
            <a:avLst/>
          </a:prstGeom>
        </p:spPr>
        <p:txBody>
          <a:bodyPr/>
          <a:lstStyle>
            <a:lvl1pPr algn="ctr">
              <a:tabLst>
                <a:tab pos="723900" algn="l"/>
                <a:tab pos="1447800" algn="l"/>
                <a:tab pos="2171700" algn="l"/>
              </a:tabLst>
              <a:defRPr b="1" sz="2400"/>
            </a:lvl1pPr>
          </a:lstStyle>
          <a:p>
            <a:pPr/>
            <a:r>
              <a:t>Why keyword searches are inadequate to the study of testing benefits</a:t>
            </a:r>
          </a:p>
        </p:txBody>
      </p:sp>
      <p:sp>
        <p:nvSpPr>
          <p:cNvPr id="62" name="Most data bases only attach several…"/>
          <p:cNvSpPr txBox="1"/>
          <p:nvPr>
            <p:ph type="body" sz="half" idx="1"/>
          </p:nvPr>
        </p:nvSpPr>
        <p:spPr>
          <a:xfrm>
            <a:off x="698500" y="4340224"/>
            <a:ext cx="8609013" cy="2308227"/>
          </a:xfrm>
          <a:prstGeom prst="rect">
            <a:avLst/>
          </a:prstGeom>
        </p:spPr>
        <p:txBody>
          <a:bodyPr anchor="ctr"/>
          <a:lstStyle/>
          <a:p>
            <a:pPr lvl="1" marL="431800" indent="-215900">
              <a:lnSpc>
                <a:spcPct val="93000"/>
              </a:lnSpc>
              <a:spcBef>
                <a:spcPts val="0"/>
              </a:spcBef>
              <a:buSzPct val="45000"/>
              <a:buFont typeface="Helvetica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Most data bases only attach several </a:t>
            </a:r>
          </a:p>
          <a:p>
            <a:pPr lvl="1" marL="215900" indent="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	keywords to each document</a:t>
            </a:r>
          </a:p>
          <a:p>
            <a:pPr lvl="1" marL="215900" indent="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431800" indent="-215900">
              <a:lnSpc>
                <a:spcPct val="93000"/>
              </a:lnSpc>
              <a:spcBef>
                <a:spcPts val="0"/>
              </a:spcBef>
              <a:buSzPct val="45000"/>
              <a:buFont typeface="Helvetica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Keywords tend to be academic discipline specific </a:t>
            </a:r>
          </a:p>
          <a:p>
            <a:pPr lvl="1" marL="215900" indent="0">
              <a:lnSpc>
                <a:spcPct val="93000"/>
              </a:lnSpc>
              <a:spcBef>
                <a:spcPts val="0"/>
              </a:spcBef>
              <a:buSz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431800" indent="-215900">
              <a:lnSpc>
                <a:spcPct val="93000"/>
              </a:lnSpc>
              <a:spcBef>
                <a:spcPts val="0"/>
              </a:spcBef>
              <a:buSzPct val="45000"/>
              <a:buFont typeface="Helvetica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Most research studies uncovering testing benefits were focused on some other topic, and the keywords attached reflect that other focus.</a:t>
            </a:r>
          </a:p>
        </p:txBody>
      </p:sp>
      <p:pic>
        <p:nvPicPr>
          <p:cNvPr id="6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73637" y="931862"/>
            <a:ext cx="3238501" cy="31543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